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9"/>
  </p:notesMasterIdLst>
  <p:handoutMasterIdLst>
    <p:handoutMasterId r:id="rId20"/>
  </p:handoutMasterIdLst>
  <p:sldIdLst>
    <p:sldId id="257" r:id="rId5"/>
    <p:sldId id="389" r:id="rId6"/>
    <p:sldId id="384" r:id="rId7"/>
    <p:sldId id="402" r:id="rId8"/>
    <p:sldId id="401" r:id="rId9"/>
    <p:sldId id="392" r:id="rId10"/>
    <p:sldId id="399" r:id="rId11"/>
    <p:sldId id="394" r:id="rId12"/>
    <p:sldId id="396" r:id="rId13"/>
    <p:sldId id="397" r:id="rId14"/>
    <p:sldId id="398" r:id="rId15"/>
    <p:sldId id="400" r:id="rId16"/>
    <p:sldId id="321" r:id="rId17"/>
    <p:sldId id="3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81461" autoAdjust="0"/>
  </p:normalViewPr>
  <p:slideViewPr>
    <p:cSldViewPr snapToGrid="0">
      <p:cViewPr varScale="1">
        <p:scale>
          <a:sx n="97" d="100"/>
          <a:sy n="97" d="100"/>
        </p:scale>
        <p:origin x="258" y="8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p:scale>
        <a:sx n="120" d="100"/>
        <a:sy n="120" d="100"/>
      </p:scale>
      <p:origin x="0" y="-1254"/>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12-Sep-22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Melbourne increasing in population – also known for its good food and café culture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See the increase of number of establishments in city of Melbourne and seating capacity to see the rate of growth over the years of 2002-2022</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Which areas have a larger number (hotspot) of establishments and seating capacity</a:t>
            </a: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Data munging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call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Pandas to create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df</a:t>
            </a:r>
            <a:r>
              <a:rPr lang="en-AU" sz="1800" dirty="0">
                <a:effectLst/>
                <a:latin typeface="Calibri" panose="020F0502020204030204" pitchFamily="34" charset="0"/>
                <a:ea typeface="Calibri" panose="020F0502020204030204" pitchFamily="34" charset="0"/>
                <a:cs typeface="Times New Roman" panose="02020603050405020304" pitchFamily="18" charset="0"/>
              </a:rPr>
              <a:t> – remove columns, drop NA, change data type, (drop duplicates for bottom bar chart),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groupby</a:t>
            </a:r>
            <a:r>
              <a:rPr lang="en-AU" sz="1800" dirty="0">
                <a:effectLst/>
                <a:latin typeface="Calibri" panose="020F0502020204030204" pitchFamily="34" charset="0"/>
                <a:ea typeface="Calibri" panose="020F0502020204030204" pitchFamily="34" charset="0"/>
                <a:cs typeface="Times New Roman" panose="02020603050405020304" pitchFamily="18" charset="0"/>
              </a:rPr>
              <a:t> (by suburb, industry), (replace function for everything out of top 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21085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49108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Process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Do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calls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Data cleaning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Clean data to database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sqlite</a:t>
            </a:r>
            <a:r>
              <a:rPr lang="en-AU" sz="1800" dirty="0">
                <a:effectLst/>
                <a:latin typeface="Calibri" panose="020F0502020204030204" pitchFamily="34" charset="0"/>
                <a:ea typeface="Calibri" panose="020F0502020204030204" pitchFamily="34" charset="0"/>
                <a:cs typeface="Times New Roman" panose="02020603050405020304" pitchFamily="18" charset="0"/>
              </a:rPr>
              <a:t>, data more than 10k)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Develop python flask app – connect to database, grab data, create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for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Develop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javascript</a:t>
            </a:r>
            <a:r>
              <a:rPr lang="en-AU" sz="1800" dirty="0">
                <a:effectLst/>
                <a:latin typeface="Calibri" panose="020F0502020204030204" pitchFamily="34" charset="0"/>
                <a:ea typeface="Calibri" panose="020F0502020204030204" pitchFamily="34" charset="0"/>
                <a:cs typeface="Times New Roman" panose="02020603050405020304" pitchFamily="18" charset="0"/>
              </a:rPr>
              <a:t> files to create charts that get data from the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we developed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47614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Dashboard shows us total number of indoor and outdoor seats, as well as establishments of each year, seating capacity of sub categories, seating capacity by area, and number of establishments by area per year.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800" i="1" dirty="0">
                <a:effectLst/>
                <a:latin typeface="Calibri" panose="020F0502020204030204" pitchFamily="34" charset="0"/>
                <a:ea typeface="Calibri" panose="020F0502020204030204" pitchFamily="34" charset="0"/>
                <a:cs typeface="Times New Roman" panose="02020603050405020304" pitchFamily="18" charset="0"/>
              </a:rPr>
              <a:t>Not finalised</a:t>
            </a:r>
            <a:r>
              <a:rPr lang="en-AU" sz="1800" dirty="0">
                <a:effectLst/>
                <a:latin typeface="Calibri" panose="020F0502020204030204" pitchFamily="34" charset="0"/>
                <a:ea typeface="Calibri" panose="020F0502020204030204" pitchFamily="34" charset="0"/>
                <a:cs typeface="Times New Roman" panose="02020603050405020304" pitchFamily="18" charset="0"/>
              </a:rPr>
              <a:t>: Table which grabs data from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(sorted by year)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Map page shows distribution of capacity in each area and restaurant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13</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Story</a:t>
            </a:r>
            <a:br>
              <a:rPr lang="en-US" dirty="0"/>
            </a:br>
            <a:r>
              <a:rPr lang="en-US" dirty="0"/>
              <a:t>Tell you about our story.</a:t>
            </a:r>
            <a:br>
              <a:rPr lang="en-US" dirty="0"/>
            </a:br>
            <a:endParaRPr lang="en-US" dirty="0"/>
          </a:p>
          <a:p>
            <a:r>
              <a:rPr lang="en-US" b="1" dirty="0"/>
              <a:t>Coding Approaches</a:t>
            </a:r>
            <a:br>
              <a:rPr lang="en-US" dirty="0"/>
            </a:br>
            <a:r>
              <a:rPr lang="en-US" dirty="0"/>
              <a:t>Each page visualisation required different coding approaches:</a:t>
            </a:r>
          </a:p>
          <a:p>
            <a:pPr marL="171450" indent="-171450">
              <a:buFont typeface="Wingdings" panose="05000000000000000000" pitchFamily="2" charset="2"/>
              <a:buChar char="Ø"/>
            </a:pPr>
            <a:r>
              <a:rPr lang="en-US" dirty="0"/>
              <a:t>we’d like to walk you through the approaches for:</a:t>
            </a:r>
          </a:p>
          <a:p>
            <a:pPr marL="628650" lvl="1" indent="-171450">
              <a:buFont typeface="Wingdings" panose="05000000000000000000" pitchFamily="2" charset="2"/>
              <a:buChar char="Ø"/>
            </a:pPr>
            <a:r>
              <a:rPr lang="en-US" dirty="0"/>
              <a:t>The dashboard</a:t>
            </a:r>
          </a:p>
          <a:p>
            <a:pPr marL="628650" lvl="1" indent="-171450">
              <a:buFont typeface="Wingdings" panose="05000000000000000000" pitchFamily="2" charset="2"/>
              <a:buChar char="Ø"/>
            </a:pPr>
            <a:r>
              <a:rPr lang="en-US" dirty="0" err="1"/>
              <a:t>Xxx</a:t>
            </a:r>
            <a:endParaRPr lang="en-US" dirty="0"/>
          </a:p>
          <a:p>
            <a:pPr marL="628650" lvl="1" indent="-171450">
              <a:buFont typeface="Wingdings" panose="05000000000000000000" pitchFamily="2" charset="2"/>
              <a:buChar char="Ø"/>
            </a:pPr>
            <a:r>
              <a:rPr lang="en-US" dirty="0"/>
              <a:t>And the Map</a:t>
            </a:r>
          </a:p>
          <a:p>
            <a:pPr marL="0" lvl="0" indent="0">
              <a:buFont typeface="Wingdings" panose="05000000000000000000" pitchFamily="2" charset="2"/>
              <a:buNone/>
            </a:pPr>
            <a:endParaRPr lang="en-US" dirty="0"/>
          </a:p>
          <a:p>
            <a:pPr marL="0" lvl="0" indent="0">
              <a:buFont typeface="Wingdings" panose="05000000000000000000" pitchFamily="2" charset="2"/>
              <a:buNone/>
            </a:pPr>
            <a:r>
              <a:rPr lang="en-US" b="1" dirty="0"/>
              <a:t>Data Munging &amp; Process</a:t>
            </a:r>
          </a:p>
          <a:p>
            <a:pPr marL="0" lvl="0" indent="0">
              <a:buFont typeface="Wingdings" panose="05000000000000000000" pitchFamily="2" charset="2"/>
              <a:buNone/>
            </a:pPr>
            <a:r>
              <a:rPr lang="en-US" dirty="0"/>
              <a:t>We’ll walk you through the data munging techniques we used to retrieve, clean, transpose</a:t>
            </a:r>
          </a:p>
          <a:p>
            <a:pPr marL="0" lvl="0" indent="0">
              <a:buFont typeface="Wingdings" panose="05000000000000000000" pitchFamily="2" charset="2"/>
              <a:buNone/>
            </a:pPr>
            <a:endParaRPr lang="en-US" dirty="0"/>
          </a:p>
          <a:p>
            <a:pPr marL="0" lvl="0" indent="0">
              <a:buFont typeface="Wingdings" panose="05000000000000000000" pitchFamily="2" charset="2"/>
              <a:buNone/>
            </a:pPr>
            <a:r>
              <a:rPr lang="en-US" dirty="0"/>
              <a:t>We will also take you through the journey of the whole process, highlighting the various software that was used to get to the final visual product.</a:t>
            </a:r>
          </a:p>
          <a:p>
            <a:pPr marL="0" lvl="0" indent="0">
              <a:buFont typeface="Wingdings" panose="05000000000000000000" pitchFamily="2" charset="2"/>
              <a:buNone/>
            </a:pPr>
            <a:endParaRPr lang="en-US" dirty="0"/>
          </a:p>
          <a:p>
            <a:pPr marL="0" lvl="0" indent="0">
              <a:buFont typeface="Wingdings" panose="05000000000000000000" pitchFamily="2" charset="2"/>
              <a:buNone/>
            </a:pPr>
            <a:r>
              <a:rPr lang="en-US" b="1" dirty="0"/>
              <a:t>Final visualisation - demo</a:t>
            </a:r>
          </a:p>
          <a:p>
            <a:pPr marL="0" lvl="0" indent="0">
              <a:buFont typeface="Wingdings" panose="05000000000000000000" pitchFamily="2" charset="2"/>
              <a:buNone/>
            </a:pPr>
            <a:r>
              <a:rPr lang="en-US" dirty="0"/>
              <a:t>And finally we’d love to show you a demo.</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2003487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Melbourne increasing in population – also known for its eclectic good food and café culture.</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See the increase of number of establishments in city of Melbourne and seating capacity to see the rate of growth over the years of 2002-2022</a:t>
            </a: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Which areas have a larger number (hotspot) of establishments and seating capacity</a:t>
            </a:r>
            <a:endParaRPr lang="en-US" dirty="0"/>
          </a:p>
          <a:p>
            <a:pPr marL="0" marR="0">
              <a:lnSpc>
                <a:spcPct val="107000"/>
              </a:lnSpc>
              <a:spcBef>
                <a:spcPts val="0"/>
              </a:spcBef>
              <a:spcAft>
                <a:spcPts val="800"/>
              </a:spcAft>
            </a:pPr>
            <a:br>
              <a:rPr lang="en-AU" sz="1200" dirty="0">
                <a:effectLst/>
                <a:latin typeface="Calibri" panose="020F0502020204030204" pitchFamily="34" charset="0"/>
                <a:ea typeface="Calibri" panose="020F0502020204030204" pitchFamily="34" charset="0"/>
                <a:cs typeface="Times New Roman" panose="02020603050405020304" pitchFamily="18" charset="0"/>
              </a:rPr>
            </a:br>
            <a:r>
              <a:rPr lang="en-AU" sz="1800" dirty="0">
                <a:effectLst/>
                <a:latin typeface="Calibri" panose="020F0502020204030204" pitchFamily="34" charset="0"/>
                <a:ea typeface="Calibri" panose="020F0502020204030204" pitchFamily="34" charset="0"/>
                <a:cs typeface="Times New Roman" panose="02020603050405020304" pitchFamily="18" charset="0"/>
              </a:rPr>
              <a:t>Which area should you go to if you are with a larger group of people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Which areas have more restaurants or cafes/ more variety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Ill handover to XXX</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3241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444917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Coding approach - dashboard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Slider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js</a:t>
            </a:r>
            <a:r>
              <a:rPr lang="en-AU" sz="1800" dirty="0">
                <a:effectLst/>
                <a:latin typeface="Calibri" panose="020F0502020204030204" pitchFamily="34" charset="0"/>
                <a:ea typeface="Calibri" panose="020F0502020204030204" pitchFamily="34" charset="0"/>
                <a:cs typeface="Times New Roman" panose="02020603050405020304" pitchFamily="18" charset="0"/>
              </a:rPr>
              <a:t> library)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Built a function for each bar chart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Build a function for the number chart (the 3 figures above the bar charts)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Use d3 to source to get data from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r>
              <a:rPr lang="en-AU" sz="1800" dirty="0">
                <a:effectLst/>
                <a:latin typeface="Calibri" panose="020F0502020204030204" pitchFamily="34" charset="0"/>
                <a:ea typeface="Calibri" panose="020F0502020204030204" pitchFamily="34" charset="0"/>
                <a:cs typeface="Times New Roman" panose="02020603050405020304" pitchFamily="18" charset="0"/>
              </a:rPr>
              <a:t> built tailored to the requirements of each chart - data processing validation is all done within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245581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20838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AU" sz="1800" b="1" dirty="0">
                <a:effectLst/>
                <a:latin typeface="Calibri" panose="020F0502020204030204" pitchFamily="34" charset="0"/>
                <a:ea typeface="Calibri" panose="020F0502020204030204" pitchFamily="34" charset="0"/>
                <a:cs typeface="Times New Roman" panose="02020603050405020304" pitchFamily="18" charset="0"/>
              </a:rPr>
              <a:t>Coding approach – map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Leaflet to build map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D3 to source data from </a:t>
            </a:r>
            <a:r>
              <a:rPr lang="en-AU" sz="1800" dirty="0" err="1">
                <a:effectLst/>
                <a:latin typeface="Calibri" panose="020F0502020204030204" pitchFamily="34" charset="0"/>
                <a:ea typeface="Calibri" panose="020F0502020204030204" pitchFamily="34" charset="0"/>
                <a:cs typeface="Times New Roman" panose="02020603050405020304" pitchFamily="18" charset="0"/>
              </a:rPr>
              <a:t>api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AU" sz="1800" dirty="0">
                <a:effectLst/>
                <a:latin typeface="Calibri" panose="020F0502020204030204" pitchFamily="34" charset="0"/>
                <a:ea typeface="Calibri" panose="020F0502020204030204" pitchFamily="34" charset="0"/>
                <a:cs typeface="Times New Roman" panose="02020603050405020304" pitchFamily="18" charset="0"/>
              </a:rPr>
              <a:t>Layers control – tile layers/location of establishment by year and capacity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18312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43830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647709" y="1051551"/>
            <a:ext cx="4322617" cy="1948824"/>
          </a:xfrm>
        </p:spPr>
        <p:txBody>
          <a:bodyPr anchor="b" anchorCtr="0">
            <a:normAutofit fontScale="90000"/>
          </a:bodyPr>
          <a:lstStyle/>
          <a:p>
            <a:r>
              <a:rPr lang="en-US" sz="6700" dirty="0"/>
              <a:t>Eat &amp; Drink</a:t>
            </a:r>
            <a:br>
              <a:rPr lang="en-US" dirty="0"/>
            </a:br>
            <a:br>
              <a:rPr lang="en-US" dirty="0"/>
            </a:br>
            <a:endParaRPr lang="en-US" sz="4000" dirty="0"/>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647709" y="3568700"/>
            <a:ext cx="3917228" cy="2237749"/>
          </a:xfrm>
        </p:spPr>
        <p:txBody>
          <a:bodyPr>
            <a:normAutofit/>
          </a:bodyPr>
          <a:lstStyle/>
          <a:p>
            <a:pPr>
              <a:spcBef>
                <a:spcPts val="0"/>
              </a:spcBef>
              <a:spcAft>
                <a:spcPts val="0"/>
              </a:spcAft>
            </a:pPr>
            <a:r>
              <a:rPr lang="en-US" dirty="0"/>
              <a:t>David Salim</a:t>
            </a:r>
          </a:p>
          <a:p>
            <a:pPr>
              <a:spcBef>
                <a:spcPts val="0"/>
              </a:spcBef>
              <a:spcAft>
                <a:spcPts val="0"/>
              </a:spcAft>
            </a:pPr>
            <a:r>
              <a:rPr lang="en-US" dirty="0"/>
              <a:t>Ron Fu</a:t>
            </a:r>
          </a:p>
          <a:p>
            <a:pPr>
              <a:spcBef>
                <a:spcPts val="0"/>
              </a:spcBef>
              <a:spcAft>
                <a:spcPts val="0"/>
              </a:spcAft>
            </a:pPr>
            <a:r>
              <a:rPr lang="en-US" dirty="0"/>
              <a:t>Sam </a:t>
            </a:r>
            <a:r>
              <a:rPr lang="en-US" dirty="0" err="1"/>
              <a:t>Vuong</a:t>
            </a:r>
            <a:endParaRPr lang="en-US" dirty="0"/>
          </a:p>
          <a:p>
            <a:pPr>
              <a:spcBef>
                <a:spcPts val="0"/>
              </a:spcBef>
              <a:spcAft>
                <a:spcPts val="0"/>
              </a:spcAft>
            </a:pPr>
            <a:r>
              <a:rPr lang="en-US" dirty="0"/>
              <a:t>Steven Bouios</a:t>
            </a:r>
          </a:p>
          <a:p>
            <a:pPr>
              <a:spcBef>
                <a:spcPts val="0"/>
              </a:spcBef>
              <a:spcAft>
                <a:spcPts val="0"/>
              </a:spcAft>
            </a:pPr>
            <a:endParaRPr lang="en-US" dirty="0"/>
          </a:p>
          <a:p>
            <a:pPr>
              <a:spcBef>
                <a:spcPts val="0"/>
              </a:spcBef>
              <a:spcAft>
                <a:spcPts val="0"/>
              </a:spcAft>
            </a:pPr>
            <a:r>
              <a:rPr lang="en-US" dirty="0"/>
              <a:t>Group 7</a:t>
            </a:r>
          </a:p>
        </p:txBody>
      </p:sp>
      <p:pic>
        <p:nvPicPr>
          <p:cNvPr id="10" name="Picture Placeholder 9">
            <a:extLst>
              <a:ext uri="{FF2B5EF4-FFF2-40B4-BE49-F238E27FC236}">
                <a16:creationId xmlns:a16="http://schemas.microsoft.com/office/drawing/2014/main" id="{D8C55A73-BA49-F043-7A06-09EC93F89901}"/>
              </a:ext>
            </a:extLst>
          </p:cNvPr>
          <p:cNvPicPr>
            <a:picLocks noGrp="1" noChangeAspect="1"/>
          </p:cNvPicPr>
          <p:nvPr>
            <p:ph type="pic" sz="quarter" idx="13"/>
          </p:nvPr>
        </p:nvPicPr>
        <p:blipFill rotWithShape="1">
          <a:blip r:embed="rId3"/>
          <a:srcRect l="43" r="43"/>
          <a:stretch/>
        </p:blipFill>
        <p:spPr/>
      </p:pic>
      <p:sp>
        <p:nvSpPr>
          <p:cNvPr id="4" name="Title 1">
            <a:extLst>
              <a:ext uri="{FF2B5EF4-FFF2-40B4-BE49-F238E27FC236}">
                <a16:creationId xmlns:a16="http://schemas.microsoft.com/office/drawing/2014/main" id="{598CE1CC-AEEA-1A1C-38EB-463C2067ED37}"/>
              </a:ext>
            </a:extLst>
          </p:cNvPr>
          <p:cNvSpPr txBox="1">
            <a:spLocks/>
          </p:cNvSpPr>
          <p:nvPr/>
        </p:nvSpPr>
        <p:spPr>
          <a:xfrm>
            <a:off x="7647708" y="2251701"/>
            <a:ext cx="4322617" cy="1177299"/>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4000" dirty="0"/>
              <a:t>Melbourne</a:t>
            </a:r>
            <a:br>
              <a:rPr lang="en-US" sz="4000" dirty="0"/>
            </a:br>
            <a:r>
              <a:rPr lang="en-US" sz="4000" dirty="0"/>
              <a:t>(2002 – 2020)</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childTnLst>
                                </p:cTn>
                              </p:par>
                              <p:par>
                                <p:cTn id="14" presetID="10" presetClass="entr" presetSubtype="0" fill="hold" grpId="0" nodeType="withEffect">
                                  <p:stCondLst>
                                    <p:cond delay="50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par>
                          <p:cTn id="17" fill="hold">
                            <p:stCondLst>
                              <p:cond delay="5500"/>
                            </p:stCondLst>
                            <p:childTnLst>
                              <p:par>
                                <p:cTn id="18" presetID="10"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par>
                          <p:cTn id="21" fill="hold">
                            <p:stCondLst>
                              <p:cond delay="6000"/>
                            </p:stCondLst>
                            <p:childTnLst>
                              <p:par>
                                <p:cTn id="22" presetID="10"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6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par>
                          <p:cTn id="29" fill="hold">
                            <p:stCondLst>
                              <p:cond delay="7000"/>
                            </p:stCondLst>
                            <p:childTnLst>
                              <p:par>
                                <p:cTn id="30" presetID="10" presetClass="entr" presetSubtype="0"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4A0A3C3-5968-078A-4D15-DCA794A3E07D}"/>
              </a:ext>
            </a:extLst>
          </p:cNvPr>
          <p:cNvPicPr>
            <a:picLocks noChangeAspect="1"/>
          </p:cNvPicPr>
          <p:nvPr/>
        </p:nvPicPr>
        <p:blipFill>
          <a:blip r:embed="rId3"/>
          <a:stretch>
            <a:fillRect/>
          </a:stretch>
        </p:blipFill>
        <p:spPr>
          <a:xfrm>
            <a:off x="5628909" y="1480660"/>
            <a:ext cx="4027008" cy="3917902"/>
          </a:xfrm>
          <a:prstGeom prst="rect">
            <a:avLst/>
          </a:prstGeom>
        </p:spPr>
      </p:pic>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Data Munging</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a:extLst>
              <a:ext uri="{FF2B5EF4-FFF2-40B4-BE49-F238E27FC236}">
                <a16:creationId xmlns:a16="http://schemas.microsoft.com/office/drawing/2014/main" id="{6AA7088F-C09A-69B6-00ED-06866CF8AB8C}"/>
              </a:ext>
            </a:extLst>
          </p:cNvPr>
          <p:cNvPicPr>
            <a:picLocks noChangeAspect="1"/>
          </p:cNvPicPr>
          <p:nvPr/>
        </p:nvPicPr>
        <p:blipFill>
          <a:blip r:embed="rId4"/>
          <a:stretch>
            <a:fillRect/>
          </a:stretch>
        </p:blipFill>
        <p:spPr>
          <a:xfrm>
            <a:off x="5663737" y="1459438"/>
            <a:ext cx="4074623" cy="4060856"/>
          </a:xfrm>
          <a:prstGeom prst="rect">
            <a:avLst/>
          </a:prstGeom>
        </p:spPr>
      </p:pic>
      <p:sp>
        <p:nvSpPr>
          <p:cNvPr id="2" name="Content Placeholder 9">
            <a:extLst>
              <a:ext uri="{FF2B5EF4-FFF2-40B4-BE49-F238E27FC236}">
                <a16:creationId xmlns:a16="http://schemas.microsoft.com/office/drawing/2014/main" id="{BF8929EA-4067-8BB0-3BD8-E9FC9136B95D}"/>
              </a:ext>
            </a:extLst>
          </p:cNvPr>
          <p:cNvSpPr txBox="1">
            <a:spLocks/>
          </p:cNvSpPr>
          <p:nvPr/>
        </p:nvSpPr>
        <p:spPr>
          <a:xfrm>
            <a:off x="550862" y="2158443"/>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Pandas: dataframe</a:t>
            </a:r>
          </a:p>
        </p:txBody>
      </p:sp>
      <p:sp>
        <p:nvSpPr>
          <p:cNvPr id="8" name="Content Placeholder 9">
            <a:extLst>
              <a:ext uri="{FF2B5EF4-FFF2-40B4-BE49-F238E27FC236}">
                <a16:creationId xmlns:a16="http://schemas.microsoft.com/office/drawing/2014/main" id="{653DFC33-C373-A886-2B3C-F8765A65D881}"/>
              </a:ext>
            </a:extLst>
          </p:cNvPr>
          <p:cNvSpPr txBox="1">
            <a:spLocks/>
          </p:cNvSpPr>
          <p:nvPr/>
        </p:nvSpPr>
        <p:spPr>
          <a:xfrm>
            <a:off x="550862" y="2781740"/>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remove columns, </a:t>
            </a:r>
          </a:p>
        </p:txBody>
      </p:sp>
      <p:sp>
        <p:nvSpPr>
          <p:cNvPr id="11" name="Content Placeholder 9">
            <a:extLst>
              <a:ext uri="{FF2B5EF4-FFF2-40B4-BE49-F238E27FC236}">
                <a16:creationId xmlns:a16="http://schemas.microsoft.com/office/drawing/2014/main" id="{CA9D1192-7E83-7E53-44E0-38BC03326E32}"/>
              </a:ext>
            </a:extLst>
          </p:cNvPr>
          <p:cNvSpPr txBox="1">
            <a:spLocks/>
          </p:cNvSpPr>
          <p:nvPr/>
        </p:nvSpPr>
        <p:spPr>
          <a:xfrm>
            <a:off x="550862" y="3244006"/>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err="1"/>
              <a:t>dropna</a:t>
            </a:r>
            <a:r>
              <a:rPr lang="en-US" dirty="0"/>
              <a:t>, </a:t>
            </a:r>
          </a:p>
        </p:txBody>
      </p:sp>
      <p:sp>
        <p:nvSpPr>
          <p:cNvPr id="13" name="Content Placeholder 9">
            <a:extLst>
              <a:ext uri="{FF2B5EF4-FFF2-40B4-BE49-F238E27FC236}">
                <a16:creationId xmlns:a16="http://schemas.microsoft.com/office/drawing/2014/main" id="{4357A1AB-EB77-12B1-C3A9-14EAD4CAA4F3}"/>
              </a:ext>
            </a:extLst>
          </p:cNvPr>
          <p:cNvSpPr txBox="1">
            <a:spLocks/>
          </p:cNvSpPr>
          <p:nvPr/>
        </p:nvSpPr>
        <p:spPr>
          <a:xfrm>
            <a:off x="550862" y="4157940"/>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change data type,</a:t>
            </a:r>
          </a:p>
        </p:txBody>
      </p:sp>
      <p:sp>
        <p:nvSpPr>
          <p:cNvPr id="15" name="Content Placeholder 9">
            <a:extLst>
              <a:ext uri="{FF2B5EF4-FFF2-40B4-BE49-F238E27FC236}">
                <a16:creationId xmlns:a16="http://schemas.microsoft.com/office/drawing/2014/main" id="{5BCFE491-D3DE-9B38-D3C6-F60E2646AADE}"/>
              </a:ext>
            </a:extLst>
          </p:cNvPr>
          <p:cNvSpPr txBox="1">
            <a:spLocks/>
          </p:cNvSpPr>
          <p:nvPr/>
        </p:nvSpPr>
        <p:spPr>
          <a:xfrm>
            <a:off x="550862" y="3708181"/>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drop duplicates, </a:t>
            </a:r>
          </a:p>
        </p:txBody>
      </p:sp>
      <p:sp>
        <p:nvSpPr>
          <p:cNvPr id="17" name="Content Placeholder 9">
            <a:extLst>
              <a:ext uri="{FF2B5EF4-FFF2-40B4-BE49-F238E27FC236}">
                <a16:creationId xmlns:a16="http://schemas.microsoft.com/office/drawing/2014/main" id="{7363E4E4-8298-57A1-78CD-23FAC92ECB66}"/>
              </a:ext>
            </a:extLst>
          </p:cNvPr>
          <p:cNvSpPr txBox="1">
            <a:spLocks/>
          </p:cNvSpPr>
          <p:nvPr/>
        </p:nvSpPr>
        <p:spPr>
          <a:xfrm>
            <a:off x="550862" y="4607699"/>
            <a:ext cx="4287836" cy="39121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replace</a:t>
            </a:r>
          </a:p>
        </p:txBody>
      </p:sp>
    </p:spTree>
    <p:extLst>
      <p:ext uri="{BB962C8B-B14F-4D97-AF65-F5344CB8AC3E}">
        <p14:creationId xmlns:p14="http://schemas.microsoft.com/office/powerpoint/2010/main" val="36588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8" grpId="0"/>
      <p:bldP spid="11" grpId="0"/>
      <p:bldP spid="13"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Process</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Monday, September 12,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156800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ctor: Elbow 73">
            <a:extLst>
              <a:ext uri="{FF2B5EF4-FFF2-40B4-BE49-F238E27FC236}">
                <a16:creationId xmlns:a16="http://schemas.microsoft.com/office/drawing/2014/main" id="{0EE502B0-3A07-F0BD-1233-1EEDF1DEA355}"/>
              </a:ext>
            </a:extLst>
          </p:cNvPr>
          <p:cNvCxnSpPr>
            <a:cxnSpLocks/>
            <a:stCxn id="72" idx="1"/>
            <a:endCxn id="67" idx="4"/>
          </p:cNvCxnSpPr>
          <p:nvPr/>
        </p:nvCxnSpPr>
        <p:spPr>
          <a:xfrm rot="10800000" flipV="1">
            <a:off x="5116174" y="2168859"/>
            <a:ext cx="709622" cy="2481031"/>
          </a:xfrm>
          <a:prstGeom prst="bentConnector3">
            <a:avLst>
              <a:gd name="adj1" fmla="val 50000"/>
            </a:avLst>
          </a:prstGeom>
          <a:ln w="31750">
            <a:prstDash val="dashDot"/>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Process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4" y="1671222"/>
            <a:ext cx="3015296" cy="4712953"/>
          </a:xfrm>
        </p:spPr>
        <p:txBody>
          <a:bodyPr/>
          <a:lstStyle/>
          <a:p>
            <a:pPr marL="457200" indent="-457200">
              <a:buFont typeface="+mj-lt"/>
              <a:buAutoNum type="arabicPeriod"/>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Flowchart: Magnetic Disk 2">
            <a:extLst>
              <a:ext uri="{FF2B5EF4-FFF2-40B4-BE49-F238E27FC236}">
                <a16:creationId xmlns:a16="http://schemas.microsoft.com/office/drawing/2014/main" id="{A22F2775-B399-E8A3-DD7C-84CAE401BCDB}"/>
              </a:ext>
            </a:extLst>
          </p:cNvPr>
          <p:cNvSpPr/>
          <p:nvPr/>
        </p:nvSpPr>
        <p:spPr>
          <a:xfrm>
            <a:off x="858888" y="1774542"/>
            <a:ext cx="2186248" cy="94158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melbourne.vic.gov.au</a:t>
            </a:r>
          </a:p>
        </p:txBody>
      </p:sp>
      <p:sp>
        <p:nvSpPr>
          <p:cNvPr id="5" name="Flowchart: Multidocument 4">
            <a:extLst>
              <a:ext uri="{FF2B5EF4-FFF2-40B4-BE49-F238E27FC236}">
                <a16:creationId xmlns:a16="http://schemas.microsoft.com/office/drawing/2014/main" id="{16763975-5D22-2CE7-C7E6-925DFF07E584}"/>
              </a:ext>
            </a:extLst>
          </p:cNvPr>
          <p:cNvSpPr/>
          <p:nvPr/>
        </p:nvSpPr>
        <p:spPr>
          <a:xfrm>
            <a:off x="1542948" y="3489866"/>
            <a:ext cx="712124" cy="64188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.csv</a:t>
            </a:r>
          </a:p>
        </p:txBody>
      </p:sp>
      <p:sp>
        <p:nvSpPr>
          <p:cNvPr id="8" name="Flowchart: Data 7">
            <a:extLst>
              <a:ext uri="{FF2B5EF4-FFF2-40B4-BE49-F238E27FC236}">
                <a16:creationId xmlns:a16="http://schemas.microsoft.com/office/drawing/2014/main" id="{8E73CB93-AAA4-2E59-5597-A842A8EECB7D}"/>
              </a:ext>
            </a:extLst>
          </p:cNvPr>
          <p:cNvSpPr/>
          <p:nvPr/>
        </p:nvSpPr>
        <p:spPr>
          <a:xfrm>
            <a:off x="3409263" y="1677347"/>
            <a:ext cx="1656714" cy="1145514"/>
          </a:xfrm>
          <a:prstGeom prst="flowChartInputOut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.ipynb</a:t>
            </a:r>
          </a:p>
        </p:txBody>
      </p:sp>
      <p:cxnSp>
        <p:nvCxnSpPr>
          <p:cNvPr id="11" name="Straight Arrow Connector 10">
            <a:extLst>
              <a:ext uri="{FF2B5EF4-FFF2-40B4-BE49-F238E27FC236}">
                <a16:creationId xmlns:a16="http://schemas.microsoft.com/office/drawing/2014/main" id="{F4A851C2-BE4C-05D9-A5BA-03C49B3D0EEA}"/>
              </a:ext>
            </a:extLst>
          </p:cNvPr>
          <p:cNvCxnSpPr>
            <a:cxnSpLocks/>
            <a:stCxn id="8" idx="2"/>
            <a:endCxn id="3" idx="4"/>
          </p:cNvCxnSpPr>
          <p:nvPr/>
        </p:nvCxnSpPr>
        <p:spPr>
          <a:xfrm flipH="1" flipV="1">
            <a:off x="3045136" y="2245335"/>
            <a:ext cx="529798" cy="4769"/>
          </a:xfrm>
          <a:prstGeom prst="straightConnector1">
            <a:avLst/>
          </a:prstGeom>
          <a:ln w="31750">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1E8F3C5D-1BEE-009F-5424-22AFFC52645A}"/>
              </a:ext>
            </a:extLst>
          </p:cNvPr>
          <p:cNvCxnSpPr>
            <a:cxnSpLocks/>
            <a:stCxn id="3" idx="3"/>
            <a:endCxn id="5" idx="0"/>
          </p:cNvCxnSpPr>
          <p:nvPr/>
        </p:nvCxnSpPr>
        <p:spPr>
          <a:xfrm flipH="1">
            <a:off x="1948001" y="2716128"/>
            <a:ext cx="4011" cy="773738"/>
          </a:xfrm>
          <a:prstGeom prst="straightConnector1">
            <a:avLst/>
          </a:prstGeom>
          <a:ln w="31750">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20" name="Connector: Elbow 19">
            <a:extLst>
              <a:ext uri="{FF2B5EF4-FFF2-40B4-BE49-F238E27FC236}">
                <a16:creationId xmlns:a16="http://schemas.microsoft.com/office/drawing/2014/main" id="{23F71790-3C41-4A4C-299A-E03B61A3D32D}"/>
              </a:ext>
            </a:extLst>
          </p:cNvPr>
          <p:cNvCxnSpPr>
            <a:cxnSpLocks/>
            <a:stCxn id="5" idx="3"/>
            <a:endCxn id="8" idx="3"/>
          </p:cNvCxnSpPr>
          <p:nvPr/>
        </p:nvCxnSpPr>
        <p:spPr>
          <a:xfrm flipV="1">
            <a:off x="2255072" y="2822861"/>
            <a:ext cx="1816877" cy="987950"/>
          </a:xfrm>
          <a:prstGeom prst="bentConnector2">
            <a:avLst/>
          </a:prstGeom>
          <a:ln w="317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AB343ED-7E96-4695-0404-CDA16D04F005}"/>
              </a:ext>
            </a:extLst>
          </p:cNvPr>
          <p:cNvCxnSpPr>
            <a:cxnSpLocks/>
            <a:stCxn id="8" idx="4"/>
            <a:endCxn id="67" idx="1"/>
          </p:cNvCxnSpPr>
          <p:nvPr/>
        </p:nvCxnSpPr>
        <p:spPr>
          <a:xfrm rot="16200000" flipH="1">
            <a:off x="3784194" y="3276286"/>
            <a:ext cx="1213900" cy="307049"/>
          </a:xfrm>
          <a:prstGeom prst="bentConnector3">
            <a:avLst>
              <a:gd name="adj1" fmla="val 50000"/>
            </a:avLst>
          </a:prstGeom>
          <a:ln w="31750">
            <a:prstDash val="sysDot"/>
            <a:tailEnd type="triangle"/>
          </a:ln>
        </p:spPr>
        <p:style>
          <a:lnRef idx="1">
            <a:schemeClr val="accent2"/>
          </a:lnRef>
          <a:fillRef idx="0">
            <a:schemeClr val="accent2"/>
          </a:fillRef>
          <a:effectRef idx="0">
            <a:schemeClr val="accent2"/>
          </a:effectRef>
          <a:fontRef idx="minor">
            <a:schemeClr val="tx1"/>
          </a:fontRef>
        </p:style>
      </p:cxnSp>
      <p:sp>
        <p:nvSpPr>
          <p:cNvPr id="61" name="Content Placeholder 9">
            <a:extLst>
              <a:ext uri="{FF2B5EF4-FFF2-40B4-BE49-F238E27FC236}">
                <a16:creationId xmlns:a16="http://schemas.microsoft.com/office/drawing/2014/main" id="{AC6EB2B6-ABC6-2A0A-8651-5A50DC50FC38}"/>
              </a:ext>
            </a:extLst>
          </p:cNvPr>
          <p:cNvSpPr txBox="1">
            <a:spLocks/>
          </p:cNvSpPr>
          <p:nvPr/>
        </p:nvSpPr>
        <p:spPr>
          <a:xfrm>
            <a:off x="1009206" y="1867365"/>
            <a:ext cx="4287836" cy="37797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63" name="Content Placeholder 9">
            <a:extLst>
              <a:ext uri="{FF2B5EF4-FFF2-40B4-BE49-F238E27FC236}">
                <a16:creationId xmlns:a16="http://schemas.microsoft.com/office/drawing/2014/main" id="{FEF36A82-8423-8390-645F-12447868EF4E}"/>
              </a:ext>
            </a:extLst>
          </p:cNvPr>
          <p:cNvSpPr txBox="1">
            <a:spLocks/>
          </p:cNvSpPr>
          <p:nvPr/>
        </p:nvSpPr>
        <p:spPr>
          <a:xfrm>
            <a:off x="1005655" y="2260301"/>
            <a:ext cx="4287836" cy="37797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67" name="Flowchart: Magnetic Disk 66">
            <a:extLst>
              <a:ext uri="{FF2B5EF4-FFF2-40B4-BE49-F238E27FC236}">
                <a16:creationId xmlns:a16="http://schemas.microsoft.com/office/drawing/2014/main" id="{6E614251-7CF2-F60D-ECD6-793780B9A2C5}"/>
              </a:ext>
            </a:extLst>
          </p:cNvPr>
          <p:cNvSpPr/>
          <p:nvPr/>
        </p:nvSpPr>
        <p:spPr>
          <a:xfrm>
            <a:off x="3973163" y="4036761"/>
            <a:ext cx="1143011" cy="122625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sqlite</a:t>
            </a:r>
            <a:endParaRPr lang="en-US" dirty="0"/>
          </a:p>
        </p:txBody>
      </p:sp>
      <p:sp>
        <p:nvSpPr>
          <p:cNvPr id="72" name="Flowchart: Punched Tape 71">
            <a:extLst>
              <a:ext uri="{FF2B5EF4-FFF2-40B4-BE49-F238E27FC236}">
                <a16:creationId xmlns:a16="http://schemas.microsoft.com/office/drawing/2014/main" id="{70E9F981-A0B5-9379-5D9D-7E9E19B13A6F}"/>
              </a:ext>
            </a:extLst>
          </p:cNvPr>
          <p:cNvSpPr/>
          <p:nvPr/>
        </p:nvSpPr>
        <p:spPr>
          <a:xfrm>
            <a:off x="5825796" y="1671222"/>
            <a:ext cx="1503625" cy="995275"/>
          </a:xfrm>
          <a:prstGeom prst="flowChartPunchedTap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Python flask server</a:t>
            </a:r>
          </a:p>
        </p:txBody>
      </p:sp>
      <p:sp>
        <p:nvSpPr>
          <p:cNvPr id="77" name="Flowchart: Terminator 76">
            <a:extLst>
              <a:ext uri="{FF2B5EF4-FFF2-40B4-BE49-F238E27FC236}">
                <a16:creationId xmlns:a16="http://schemas.microsoft.com/office/drawing/2014/main" id="{494A2893-C264-BB41-4AC1-7C1B19506384}"/>
              </a:ext>
            </a:extLst>
          </p:cNvPr>
          <p:cNvSpPr/>
          <p:nvPr/>
        </p:nvSpPr>
        <p:spPr>
          <a:xfrm>
            <a:off x="6576593" y="3044386"/>
            <a:ext cx="1317060" cy="54685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chart</a:t>
            </a:r>
          </a:p>
        </p:txBody>
      </p:sp>
      <p:sp>
        <p:nvSpPr>
          <p:cNvPr id="79" name="Flowchart: Terminator 78">
            <a:extLst>
              <a:ext uri="{FF2B5EF4-FFF2-40B4-BE49-F238E27FC236}">
                <a16:creationId xmlns:a16="http://schemas.microsoft.com/office/drawing/2014/main" id="{54B2A8CA-6546-072B-E0CA-7F121117CEFA}"/>
              </a:ext>
            </a:extLst>
          </p:cNvPr>
          <p:cNvSpPr/>
          <p:nvPr/>
        </p:nvSpPr>
        <p:spPr>
          <a:xfrm>
            <a:off x="6576593" y="3710424"/>
            <a:ext cx="1317060" cy="54685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map</a:t>
            </a:r>
          </a:p>
        </p:txBody>
      </p:sp>
      <p:sp>
        <p:nvSpPr>
          <p:cNvPr id="81" name="Flowchart: Terminator 80">
            <a:extLst>
              <a:ext uri="{FF2B5EF4-FFF2-40B4-BE49-F238E27FC236}">
                <a16:creationId xmlns:a16="http://schemas.microsoft.com/office/drawing/2014/main" id="{75EA7A92-B856-B5BC-87D3-B0E37BBDBC63}"/>
              </a:ext>
            </a:extLst>
          </p:cNvPr>
          <p:cNvSpPr/>
          <p:nvPr/>
        </p:nvSpPr>
        <p:spPr>
          <a:xfrm>
            <a:off x="6587373" y="4376462"/>
            <a:ext cx="1317060" cy="54685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table</a:t>
            </a:r>
          </a:p>
        </p:txBody>
      </p:sp>
      <p:cxnSp>
        <p:nvCxnSpPr>
          <p:cNvPr id="91" name="Connector: Elbow 90">
            <a:extLst>
              <a:ext uri="{FF2B5EF4-FFF2-40B4-BE49-F238E27FC236}">
                <a16:creationId xmlns:a16="http://schemas.microsoft.com/office/drawing/2014/main" id="{78A62C68-EB31-F571-4DF0-D91639D12B59}"/>
              </a:ext>
            </a:extLst>
          </p:cNvPr>
          <p:cNvCxnSpPr>
            <a:endCxn id="81" idx="1"/>
          </p:cNvCxnSpPr>
          <p:nvPr/>
        </p:nvCxnSpPr>
        <p:spPr>
          <a:xfrm rot="16200000" flipH="1">
            <a:off x="5379135" y="3441652"/>
            <a:ext cx="1983395" cy="433082"/>
          </a:xfrm>
          <a:prstGeom prst="bentConnector2">
            <a:avLst/>
          </a:prstGeom>
          <a:ln w="31750">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93" name="Connector: Elbow 92">
            <a:extLst>
              <a:ext uri="{FF2B5EF4-FFF2-40B4-BE49-F238E27FC236}">
                <a16:creationId xmlns:a16="http://schemas.microsoft.com/office/drawing/2014/main" id="{B924540E-7C9B-58BE-9945-5B6ABB2E9A1A}"/>
              </a:ext>
            </a:extLst>
          </p:cNvPr>
          <p:cNvCxnSpPr>
            <a:cxnSpLocks/>
            <a:endCxn id="79" idx="1"/>
          </p:cNvCxnSpPr>
          <p:nvPr/>
        </p:nvCxnSpPr>
        <p:spPr>
          <a:xfrm rot="16200000" flipH="1">
            <a:off x="5706763" y="3114023"/>
            <a:ext cx="1317358" cy="422302"/>
          </a:xfrm>
          <a:prstGeom prst="bentConnector2">
            <a:avLst/>
          </a:prstGeom>
          <a:ln w="31750">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95" name="Connector: Elbow 94">
            <a:extLst>
              <a:ext uri="{FF2B5EF4-FFF2-40B4-BE49-F238E27FC236}">
                <a16:creationId xmlns:a16="http://schemas.microsoft.com/office/drawing/2014/main" id="{712B74C7-0F07-C991-9179-36F50D97779D}"/>
              </a:ext>
            </a:extLst>
          </p:cNvPr>
          <p:cNvCxnSpPr>
            <a:cxnSpLocks/>
            <a:endCxn id="77" idx="1"/>
          </p:cNvCxnSpPr>
          <p:nvPr/>
        </p:nvCxnSpPr>
        <p:spPr>
          <a:xfrm rot="16200000" flipH="1">
            <a:off x="6038518" y="2779739"/>
            <a:ext cx="651321" cy="424830"/>
          </a:xfrm>
          <a:prstGeom prst="bentConnector2">
            <a:avLst/>
          </a:prstGeom>
          <a:ln w="31750">
            <a:prstDash val="dashDot"/>
            <a:tailEnd type="triangle"/>
          </a:ln>
        </p:spPr>
        <p:style>
          <a:lnRef idx="1">
            <a:schemeClr val="accent5"/>
          </a:lnRef>
          <a:fillRef idx="0">
            <a:schemeClr val="accent5"/>
          </a:fillRef>
          <a:effectRef idx="0">
            <a:schemeClr val="accent5"/>
          </a:effectRef>
          <a:fontRef idx="minor">
            <a:schemeClr val="tx1"/>
          </a:fontRef>
        </p:style>
      </p:cxnSp>
      <p:sp>
        <p:nvSpPr>
          <p:cNvPr id="97" name="Flowchart: Multidocument 96">
            <a:extLst>
              <a:ext uri="{FF2B5EF4-FFF2-40B4-BE49-F238E27FC236}">
                <a16:creationId xmlns:a16="http://schemas.microsoft.com/office/drawing/2014/main" id="{36716F8B-8D28-C0C2-43B9-8BE70C768969}"/>
              </a:ext>
            </a:extLst>
          </p:cNvPr>
          <p:cNvSpPr/>
          <p:nvPr/>
        </p:nvSpPr>
        <p:spPr>
          <a:xfrm>
            <a:off x="9262041" y="2352054"/>
            <a:ext cx="1234173" cy="1011982"/>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JS</a:t>
            </a:r>
          </a:p>
        </p:txBody>
      </p:sp>
      <p:sp>
        <p:nvSpPr>
          <p:cNvPr id="98" name="Flowchart: Document 97">
            <a:extLst>
              <a:ext uri="{FF2B5EF4-FFF2-40B4-BE49-F238E27FC236}">
                <a16:creationId xmlns:a16="http://schemas.microsoft.com/office/drawing/2014/main" id="{1434835E-CD98-3BBD-9308-FBFAC00E05B4}"/>
              </a:ext>
            </a:extLst>
          </p:cNvPr>
          <p:cNvSpPr/>
          <p:nvPr/>
        </p:nvSpPr>
        <p:spPr>
          <a:xfrm>
            <a:off x="9006441" y="4542111"/>
            <a:ext cx="1602768" cy="1332000"/>
          </a:xfrm>
          <a:prstGeom prst="flowChartDocument">
            <a:avLst/>
          </a:prstGeom>
          <a:effectLst>
            <a:glow rad="63500">
              <a:schemeClr val="accent6">
                <a:satMod val="175000"/>
                <a:alpha val="40000"/>
              </a:schemeClr>
            </a:glow>
          </a:effectLst>
        </p:spPr>
        <p:style>
          <a:lnRef idx="3">
            <a:schemeClr val="lt1"/>
          </a:lnRef>
          <a:fillRef idx="1">
            <a:schemeClr val="dk1"/>
          </a:fillRef>
          <a:effectRef idx="1">
            <a:schemeClr val="dk1"/>
          </a:effectRef>
          <a:fontRef idx="minor">
            <a:schemeClr val="lt1"/>
          </a:fontRef>
        </p:style>
        <p:txBody>
          <a:bodyPr rtlCol="0" anchor="ctr"/>
          <a:lstStyle/>
          <a:p>
            <a:pPr algn="ctr"/>
            <a:r>
              <a:rPr lang="en-US" dirty="0"/>
              <a:t>.html</a:t>
            </a:r>
          </a:p>
        </p:txBody>
      </p:sp>
      <p:cxnSp>
        <p:nvCxnSpPr>
          <p:cNvPr id="100" name="Connector: Elbow 99">
            <a:extLst>
              <a:ext uri="{FF2B5EF4-FFF2-40B4-BE49-F238E27FC236}">
                <a16:creationId xmlns:a16="http://schemas.microsoft.com/office/drawing/2014/main" id="{E5AEFC34-B21E-6AF8-1632-3D3D3FB8A861}"/>
              </a:ext>
            </a:extLst>
          </p:cNvPr>
          <p:cNvCxnSpPr>
            <a:stCxn id="81" idx="3"/>
            <a:endCxn id="97" idx="1"/>
          </p:cNvCxnSpPr>
          <p:nvPr/>
        </p:nvCxnSpPr>
        <p:spPr>
          <a:xfrm flipV="1">
            <a:off x="7904433" y="2858045"/>
            <a:ext cx="1357608" cy="1791846"/>
          </a:xfrm>
          <a:prstGeom prst="bentConnector3">
            <a:avLst/>
          </a:prstGeom>
          <a:ln w="31750">
            <a:prstDash val="dashDot"/>
            <a:tailEnd type="triangle"/>
          </a:ln>
          <a:effectLst>
            <a:glow rad="63500">
              <a:schemeClr val="accent5">
                <a:satMod val="175000"/>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1" name="Connector: Elbow 100">
            <a:extLst>
              <a:ext uri="{FF2B5EF4-FFF2-40B4-BE49-F238E27FC236}">
                <a16:creationId xmlns:a16="http://schemas.microsoft.com/office/drawing/2014/main" id="{E25EEB1B-34FD-887C-F7DD-5788DBC59991}"/>
              </a:ext>
            </a:extLst>
          </p:cNvPr>
          <p:cNvCxnSpPr>
            <a:cxnSpLocks/>
            <a:stCxn id="79" idx="3"/>
            <a:endCxn id="97" idx="1"/>
          </p:cNvCxnSpPr>
          <p:nvPr/>
        </p:nvCxnSpPr>
        <p:spPr>
          <a:xfrm flipV="1">
            <a:off x="7893653" y="2858045"/>
            <a:ext cx="1368388" cy="1125808"/>
          </a:xfrm>
          <a:prstGeom prst="bentConnector3">
            <a:avLst/>
          </a:prstGeom>
          <a:ln w="31750">
            <a:prstDash val="dashDot"/>
            <a:tailEnd type="triangle"/>
          </a:ln>
          <a:effectLst>
            <a:glow rad="63500">
              <a:schemeClr val="accent5">
                <a:satMod val="175000"/>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04" name="Connector: Elbow 103">
            <a:extLst>
              <a:ext uri="{FF2B5EF4-FFF2-40B4-BE49-F238E27FC236}">
                <a16:creationId xmlns:a16="http://schemas.microsoft.com/office/drawing/2014/main" id="{FE0B7EE7-0825-FEDC-319D-6F748F0B8712}"/>
              </a:ext>
            </a:extLst>
          </p:cNvPr>
          <p:cNvCxnSpPr>
            <a:cxnSpLocks/>
            <a:stCxn id="77" idx="3"/>
            <a:endCxn id="97" idx="1"/>
          </p:cNvCxnSpPr>
          <p:nvPr/>
        </p:nvCxnSpPr>
        <p:spPr>
          <a:xfrm flipV="1">
            <a:off x="7893653" y="2858045"/>
            <a:ext cx="1368388" cy="459770"/>
          </a:xfrm>
          <a:prstGeom prst="bentConnector3">
            <a:avLst/>
          </a:prstGeom>
          <a:ln w="31750">
            <a:prstDash val="dashDot"/>
            <a:tailEnd type="triangle"/>
          </a:ln>
          <a:effectLst>
            <a:glow rad="63500">
              <a:schemeClr val="accent5">
                <a:satMod val="175000"/>
                <a:alpha val="40000"/>
              </a:schemeClr>
            </a:glow>
          </a:effectLst>
        </p:spPr>
        <p:style>
          <a:lnRef idx="1">
            <a:schemeClr val="accent5"/>
          </a:lnRef>
          <a:fillRef idx="0">
            <a:schemeClr val="accent5"/>
          </a:fillRef>
          <a:effectRef idx="0">
            <a:schemeClr val="accent5"/>
          </a:effectRef>
          <a:fontRef idx="minor">
            <a:schemeClr val="tx1"/>
          </a:fontRef>
        </p:style>
      </p:cxnSp>
      <p:cxnSp>
        <p:nvCxnSpPr>
          <p:cNvPr id="111" name="Straight Arrow Connector 110">
            <a:extLst>
              <a:ext uri="{FF2B5EF4-FFF2-40B4-BE49-F238E27FC236}">
                <a16:creationId xmlns:a16="http://schemas.microsoft.com/office/drawing/2014/main" id="{742F105A-14EF-4BE5-25FE-7B67E8422726}"/>
              </a:ext>
            </a:extLst>
          </p:cNvPr>
          <p:cNvCxnSpPr>
            <a:stCxn id="97" idx="2"/>
            <a:endCxn id="98" idx="0"/>
          </p:cNvCxnSpPr>
          <p:nvPr/>
        </p:nvCxnSpPr>
        <p:spPr>
          <a:xfrm>
            <a:off x="9793307" y="3325712"/>
            <a:ext cx="14518" cy="1216399"/>
          </a:xfrm>
          <a:prstGeom prst="straightConnector1">
            <a:avLst/>
          </a:prstGeom>
          <a:ln w="31750">
            <a:prstDash val="dash"/>
            <a:tailEnd type="triangle"/>
          </a:ln>
        </p:spPr>
        <p:style>
          <a:lnRef idx="2">
            <a:schemeClr val="accent4"/>
          </a:lnRef>
          <a:fillRef idx="0">
            <a:schemeClr val="accent4"/>
          </a:fillRef>
          <a:effectRef idx="1">
            <a:schemeClr val="accent4"/>
          </a:effectRef>
          <a:fontRef idx="minor">
            <a:schemeClr val="tx1"/>
          </a:fontRef>
        </p:style>
      </p:cxnSp>
      <p:sp>
        <p:nvSpPr>
          <p:cNvPr id="141" name="Freeform: Shape 140">
            <a:extLst>
              <a:ext uri="{FF2B5EF4-FFF2-40B4-BE49-F238E27FC236}">
                <a16:creationId xmlns:a16="http://schemas.microsoft.com/office/drawing/2014/main" id="{395D2487-615C-FA25-3448-D0923515DE65}"/>
              </a:ext>
              <a:ext uri="{C183D7F6-B498-43B3-948B-1728B52AA6E4}">
                <adec:decorative xmlns:adec="http://schemas.microsoft.com/office/drawing/2017/decorative" val="1"/>
              </a:ext>
            </a:extLst>
          </p:cNvPr>
          <p:cNvSpPr>
            <a:spLocks noChangeAspect="1"/>
          </p:cNvSpPr>
          <p:nvPr/>
        </p:nvSpPr>
        <p:spPr>
          <a:xfrm>
            <a:off x="10136214" y="1077956"/>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60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nodePh="1">
                                  <p:stCondLst>
                                    <p:cond delay="0"/>
                                  </p:stCondLst>
                                  <p:endCondLst>
                                    <p:cond evt="begin" delay="0">
                                      <p:tn val="10"/>
                                    </p:cond>
                                  </p:endCondLst>
                                  <p:childTnLst>
                                    <p:set>
                                      <p:cBhvr>
                                        <p:cTn id="11" dur="1" fill="hold">
                                          <p:stCondLst>
                                            <p:cond delay="0"/>
                                          </p:stCondLst>
                                        </p:cTn>
                                        <p:tgtEl>
                                          <p:spTgt spid="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500"/>
                            </p:stCondLst>
                            <p:childTnLst>
                              <p:par>
                                <p:cTn id="51" presetID="10" presetClass="entr" presetSubtype="0" repeatCount="2000" fill="hold" nodeType="afterEffect">
                                  <p:stCondLst>
                                    <p:cond delay="200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1000"/>
                                        <p:tgtEl>
                                          <p:spTgt spid="7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Effect transition="in" filter="fade">
                                      <p:cBhvr>
                                        <p:cTn id="58" dur="1000"/>
                                        <p:tgtEl>
                                          <p:spTgt spid="95"/>
                                        </p:tgtEl>
                                      </p:cBhvr>
                                    </p:animEffect>
                                  </p:childTnLst>
                                </p:cTn>
                              </p:par>
                              <p:par>
                                <p:cTn id="59" presetID="10"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1000"/>
                                        <p:tgtEl>
                                          <p:spTgt spid="93"/>
                                        </p:tgtEl>
                                      </p:cBhvr>
                                    </p:animEffect>
                                  </p:childTnLst>
                                </p:cTn>
                              </p:par>
                              <p:par>
                                <p:cTn id="62" presetID="10" presetClass="entr" presetSubtype="0"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fade">
                                      <p:cBhvr>
                                        <p:cTn id="64" dur="1000"/>
                                        <p:tgtEl>
                                          <p:spTgt spid="9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1000"/>
                                        <p:tgtEl>
                                          <p:spTgt spid="8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1000"/>
                                        <p:tgtEl>
                                          <p:spTgt spid="7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fade">
                                      <p:cBhvr>
                                        <p:cTn id="73" dur="1000"/>
                                        <p:tgtEl>
                                          <p:spTgt spid="7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repeatCount="2000" fill="hold"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1000"/>
                                        <p:tgtEl>
                                          <p:spTgt spid="100"/>
                                        </p:tgtEl>
                                      </p:cBhvr>
                                    </p:animEffect>
                                  </p:childTnLst>
                                </p:cTn>
                              </p:par>
                              <p:par>
                                <p:cTn id="79" presetID="10" presetClass="entr" presetSubtype="0" repeatCount="2000" fill="hold"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1000"/>
                                        <p:tgtEl>
                                          <p:spTgt spid="101"/>
                                        </p:tgtEl>
                                      </p:cBhvr>
                                    </p:animEffect>
                                  </p:childTnLst>
                                </p:cTn>
                              </p:par>
                              <p:par>
                                <p:cTn id="82" presetID="10" presetClass="entr" presetSubtype="0" repeatCount="2000" fill="hold" nodeType="with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fade">
                                      <p:cBhvr>
                                        <p:cTn id="84" dur="1000"/>
                                        <p:tgtEl>
                                          <p:spTgt spid="10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fade">
                                      <p:cBhvr>
                                        <p:cTn id="87" dur="1000"/>
                                        <p:tgtEl>
                                          <p:spTgt spid="9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1000"/>
                                        <p:tgtEl>
                                          <p:spTgt spid="111"/>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fade">
                                      <p:cBhvr>
                                        <p:cTn id="96"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5" grpId="0" animBg="1"/>
      <p:bldP spid="8" grpId="0" animBg="1"/>
      <p:bldP spid="61" grpId="0"/>
      <p:bldP spid="67" grpId="0" animBg="1"/>
      <p:bldP spid="72" grpId="0" animBg="1"/>
      <p:bldP spid="77" grpId="0" animBg="1"/>
      <p:bldP spid="79" grpId="0" animBg="1"/>
      <p:bldP spid="81" grpId="0" animBg="1"/>
      <p:bldP spid="97" grpId="0" animBg="1"/>
      <p:bldP spid="9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Demo</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pic>
        <p:nvPicPr>
          <p:cNvPr id="9" name="Picture Placeholder 8">
            <a:extLst>
              <a:ext uri="{FF2B5EF4-FFF2-40B4-BE49-F238E27FC236}">
                <a16:creationId xmlns:a16="http://schemas.microsoft.com/office/drawing/2014/main" id="{E7912CBC-8EF1-A11D-E188-2E2B21CD9742}"/>
              </a:ext>
            </a:extLst>
          </p:cNvPr>
          <p:cNvPicPr>
            <a:picLocks noGrp="1" noChangeAspect="1"/>
          </p:cNvPicPr>
          <p:nvPr>
            <p:ph type="pic" sz="quarter" idx="13"/>
          </p:nvPr>
        </p:nvPicPr>
        <p:blipFill rotWithShape="1">
          <a:blip r:embed="rId3"/>
          <a:srcRect t="1755" b="1755"/>
          <a:stretch/>
        </p:blipFill>
        <p:spPr>
          <a:prstGeom prst="rect">
            <a:avLst/>
          </a:prstGeom>
        </p:spPr>
      </p:pic>
    </p:spTree>
    <p:extLst>
      <p:ext uri="{BB962C8B-B14F-4D97-AF65-F5344CB8AC3E}">
        <p14:creationId xmlns:p14="http://schemas.microsoft.com/office/powerpoint/2010/main" val="352156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265064"/>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706897"/>
            <a:ext cx="3565525" cy="360660"/>
          </a:xfrm>
        </p:spPr>
        <p:txBody>
          <a:bodyPr/>
          <a:lstStyle/>
          <a:p>
            <a:r>
              <a:rPr lang="en-US" dirty="0"/>
              <a:t>Our story</a:t>
            </a:r>
          </a:p>
        </p:txBody>
      </p:sp>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7" name="Picture Placeholder 6">
            <a:extLst>
              <a:ext uri="{FF2B5EF4-FFF2-40B4-BE49-F238E27FC236}">
                <a16:creationId xmlns:a16="http://schemas.microsoft.com/office/drawing/2014/main" id="{F1AF59F2-1090-B622-F684-BFA650C54D17}"/>
              </a:ext>
            </a:extLst>
          </p:cNvPr>
          <p:cNvPicPr>
            <a:picLocks noGrp="1" noChangeAspect="1"/>
          </p:cNvPicPr>
          <p:nvPr>
            <p:ph type="pic" sz="quarter" idx="14"/>
          </p:nvPr>
        </p:nvPicPr>
        <p:blipFill rotWithShape="1">
          <a:blip r:embed="rId4"/>
          <a:srcRect t="405" b="405"/>
          <a:stretch/>
        </p:blipFill>
        <p:spPr>
          <a:xfrm>
            <a:off x="8505825" y="352425"/>
            <a:ext cx="2715132" cy="2715132"/>
          </a:xfrm>
        </p:spPr>
      </p:pic>
      <p:pic>
        <p:nvPicPr>
          <p:cNvPr id="9" name="Picture 8">
            <a:extLst>
              <a:ext uri="{FF2B5EF4-FFF2-40B4-BE49-F238E27FC236}">
                <a16:creationId xmlns:a16="http://schemas.microsoft.com/office/drawing/2014/main" id="{975764AE-1FF5-3850-5C2C-CE83D7CAAB04}"/>
              </a:ext>
            </a:extLst>
          </p:cNvPr>
          <p:cNvPicPr>
            <a:picLocks noChangeAspect="1"/>
          </p:cNvPicPr>
          <p:nvPr/>
        </p:nvPicPr>
        <p:blipFill>
          <a:blip r:embed="rId5"/>
          <a:stretch>
            <a:fillRect/>
          </a:stretch>
        </p:blipFill>
        <p:spPr>
          <a:xfrm>
            <a:off x="4360862" y="1326877"/>
            <a:ext cx="4144963" cy="4091709"/>
          </a:xfrm>
          <a:prstGeom prst="rect">
            <a:avLst/>
          </a:prstGeom>
        </p:spPr>
      </p:pic>
      <p:sp>
        <p:nvSpPr>
          <p:cNvPr id="10" name="Content Placeholder 2">
            <a:extLst>
              <a:ext uri="{FF2B5EF4-FFF2-40B4-BE49-F238E27FC236}">
                <a16:creationId xmlns:a16="http://schemas.microsoft.com/office/drawing/2014/main" id="{BD3193A3-D64E-376D-413D-6D5F159935DF}"/>
              </a:ext>
            </a:extLst>
          </p:cNvPr>
          <p:cNvSpPr txBox="1">
            <a:spLocks/>
          </p:cNvSpPr>
          <p:nvPr/>
        </p:nvSpPr>
        <p:spPr>
          <a:xfrm>
            <a:off x="550863" y="3600772"/>
            <a:ext cx="3565525" cy="360659"/>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Coding Approaches </a:t>
            </a:r>
          </a:p>
        </p:txBody>
      </p:sp>
      <p:sp>
        <p:nvSpPr>
          <p:cNvPr id="17" name="Content Placeholder 2">
            <a:extLst>
              <a:ext uri="{FF2B5EF4-FFF2-40B4-BE49-F238E27FC236}">
                <a16:creationId xmlns:a16="http://schemas.microsoft.com/office/drawing/2014/main" id="{B2616DA7-6705-E36B-D6BF-946996E97665}"/>
              </a:ext>
            </a:extLst>
          </p:cNvPr>
          <p:cNvSpPr txBox="1">
            <a:spLocks/>
          </p:cNvSpPr>
          <p:nvPr/>
        </p:nvSpPr>
        <p:spPr>
          <a:xfrm>
            <a:off x="550864" y="4007762"/>
            <a:ext cx="3565525" cy="360659"/>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Munging</a:t>
            </a:r>
          </a:p>
        </p:txBody>
      </p:sp>
      <p:sp>
        <p:nvSpPr>
          <p:cNvPr id="19" name="Content Placeholder 2">
            <a:extLst>
              <a:ext uri="{FF2B5EF4-FFF2-40B4-BE49-F238E27FC236}">
                <a16:creationId xmlns:a16="http://schemas.microsoft.com/office/drawing/2014/main" id="{EFD0C7A7-18E1-92F3-8A25-8B632E39797C}"/>
              </a:ext>
            </a:extLst>
          </p:cNvPr>
          <p:cNvSpPr txBox="1">
            <a:spLocks/>
          </p:cNvSpPr>
          <p:nvPr/>
        </p:nvSpPr>
        <p:spPr>
          <a:xfrm>
            <a:off x="550864" y="4414752"/>
            <a:ext cx="3565525" cy="360659"/>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a:t>
            </a:r>
          </a:p>
        </p:txBody>
      </p:sp>
      <p:sp>
        <p:nvSpPr>
          <p:cNvPr id="21" name="Content Placeholder 2">
            <a:extLst>
              <a:ext uri="{FF2B5EF4-FFF2-40B4-BE49-F238E27FC236}">
                <a16:creationId xmlns:a16="http://schemas.microsoft.com/office/drawing/2014/main" id="{DCE82F29-37C2-616F-74CB-31F120FB2F8B}"/>
              </a:ext>
            </a:extLst>
          </p:cNvPr>
          <p:cNvSpPr txBox="1">
            <a:spLocks/>
          </p:cNvSpPr>
          <p:nvPr/>
        </p:nvSpPr>
        <p:spPr>
          <a:xfrm>
            <a:off x="550864" y="4821742"/>
            <a:ext cx="3565525" cy="360659"/>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Final visualisation - demo</a:t>
            </a:r>
          </a:p>
        </p:txBody>
      </p:sp>
      <p:sp>
        <p:nvSpPr>
          <p:cNvPr id="4" name="Content Placeholder 2">
            <a:extLst>
              <a:ext uri="{FF2B5EF4-FFF2-40B4-BE49-F238E27FC236}">
                <a16:creationId xmlns:a16="http://schemas.microsoft.com/office/drawing/2014/main" id="{EFF37D72-4858-8E4C-53DE-C96A167924D3}"/>
              </a:ext>
            </a:extLst>
          </p:cNvPr>
          <p:cNvSpPr txBox="1">
            <a:spLocks/>
          </p:cNvSpPr>
          <p:nvPr/>
        </p:nvSpPr>
        <p:spPr>
          <a:xfrm>
            <a:off x="550862" y="3153835"/>
            <a:ext cx="3565525" cy="360659"/>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Plan &amp; Design</a:t>
            </a:r>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0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0"/>
                                        <p:tgtEl>
                                          <p:spTgt spid="9"/>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p:bldP spid="17" grpId="0"/>
      <p:bldP spid="19" grpId="0"/>
      <p:bldP spid="21"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Our story</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lnSpcReduction="10000"/>
          </a:bodyPr>
          <a:lstStyle/>
          <a:p>
            <a:pPr marL="0" indent="0">
              <a:buNone/>
            </a:pPr>
            <a:r>
              <a:rPr lang="en-US" sz="2400" dirty="0"/>
              <a:t>Cafes &amp; Restaurants</a:t>
            </a:r>
          </a:p>
          <a:p>
            <a:pPr marL="0" indent="0">
              <a:buNone/>
            </a:pPr>
            <a:r>
              <a:rPr lang="en-US" sz="2400" dirty="0"/>
              <a:t>City of Melbourne</a:t>
            </a:r>
          </a:p>
          <a:p>
            <a:pPr marL="0" indent="0">
              <a:buNone/>
            </a:pPr>
            <a:r>
              <a:rPr lang="en-US" sz="2400" dirty="0"/>
              <a:t>2002 to 2022</a:t>
            </a:r>
          </a:p>
        </p:txBody>
      </p:sp>
      <p:pic>
        <p:nvPicPr>
          <p:cNvPr id="3" name="Picture 2">
            <a:extLst>
              <a:ext uri="{FF2B5EF4-FFF2-40B4-BE49-F238E27FC236}">
                <a16:creationId xmlns:a16="http://schemas.microsoft.com/office/drawing/2014/main" id="{4A3E84A6-6241-1D65-896E-81FEBB6BD710}"/>
              </a:ext>
            </a:extLst>
          </p:cNvPr>
          <p:cNvPicPr>
            <a:picLocks noChangeAspect="1"/>
          </p:cNvPicPr>
          <p:nvPr/>
        </p:nvPicPr>
        <p:blipFill>
          <a:blip r:embed="rId3"/>
          <a:stretch>
            <a:fillRect/>
          </a:stretch>
        </p:blipFill>
        <p:spPr>
          <a:xfrm>
            <a:off x="0" y="0"/>
            <a:ext cx="5164510" cy="3776472"/>
          </a:xfrm>
          <a:prstGeom prst="rect">
            <a:avLst/>
          </a:prstGeom>
        </p:spPr>
      </p:pic>
      <p:pic>
        <p:nvPicPr>
          <p:cNvPr id="36" name="Picture Placeholder 35">
            <a:extLst>
              <a:ext uri="{FF2B5EF4-FFF2-40B4-BE49-F238E27FC236}">
                <a16:creationId xmlns:a16="http://schemas.microsoft.com/office/drawing/2014/main" id="{494DEF33-7C6B-A6EF-1536-A2277672A288}"/>
              </a:ext>
            </a:extLst>
          </p:cNvPr>
          <p:cNvPicPr>
            <a:picLocks noGrp="1" noChangeAspect="1"/>
          </p:cNvPicPr>
          <p:nvPr>
            <p:ph type="pic" sz="quarter" idx="16"/>
          </p:nvPr>
        </p:nvPicPr>
        <p:blipFill rotWithShape="1">
          <a:blip r:embed="rId4"/>
          <a:srcRect t="8546" b="8546"/>
          <a:stretch/>
        </p:blipFill>
        <p:spPr>
          <a:xfrm>
            <a:off x="5164138" y="0"/>
            <a:ext cx="7027862" cy="3776663"/>
          </a:xfrm>
        </p:spPr>
      </p:pic>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2000"/>
                                        <p:tgtEl>
                                          <p:spTgt spid="12">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fade">
                                      <p:cBhvr>
                                        <p:cTn id="15" dur="2000"/>
                                        <p:tgtEl>
                                          <p:spTgt spid="12">
                                            <p:txEl>
                                              <p:pRg st="1" end="1"/>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fade">
                                      <p:cBhvr>
                                        <p:cTn id="19" dur="2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Plan &amp; Design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463303"/>
          </a:xfrm>
        </p:spPr>
        <p:txBody>
          <a:bodyPr vert="horz" wrap="square" lIns="0" tIns="0" rIns="0" bIns="0" rtlCol="0">
            <a:normAutofit/>
          </a:bodyPr>
          <a:lstStyle/>
          <a:p>
            <a:pPr marL="0" indent="0">
              <a:lnSpc>
                <a:spcPct val="100000"/>
              </a:lnSpc>
              <a:buNone/>
            </a:pPr>
            <a:r>
              <a:rPr lang="en-US" kern="1200" dirty="0">
                <a:latin typeface="+mn-lt"/>
                <a:ea typeface="+mn-ea"/>
                <a:cs typeface="+mn-cs"/>
              </a:rPr>
              <a:t>View 1 - Dashboard</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Monday, September 12,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3" name="Subtitle 15">
            <a:extLst>
              <a:ext uri="{FF2B5EF4-FFF2-40B4-BE49-F238E27FC236}">
                <a16:creationId xmlns:a16="http://schemas.microsoft.com/office/drawing/2014/main" id="{AD854D1E-F9C1-EC05-7647-140EDB0B8BC9}"/>
              </a:ext>
            </a:extLst>
          </p:cNvPr>
          <p:cNvSpPr txBox="1">
            <a:spLocks/>
          </p:cNvSpPr>
          <p:nvPr/>
        </p:nvSpPr>
        <p:spPr>
          <a:xfrm>
            <a:off x="550862" y="4285556"/>
            <a:ext cx="5437187" cy="46330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View 2 - Table</a:t>
            </a:r>
          </a:p>
        </p:txBody>
      </p:sp>
      <p:sp>
        <p:nvSpPr>
          <p:cNvPr id="5" name="Subtitle 15">
            <a:extLst>
              <a:ext uri="{FF2B5EF4-FFF2-40B4-BE49-F238E27FC236}">
                <a16:creationId xmlns:a16="http://schemas.microsoft.com/office/drawing/2014/main" id="{F058C5CB-1999-EC4D-825A-2BC4B7C2499D}"/>
              </a:ext>
            </a:extLst>
          </p:cNvPr>
          <p:cNvSpPr txBox="1">
            <a:spLocks/>
          </p:cNvSpPr>
          <p:nvPr/>
        </p:nvSpPr>
        <p:spPr>
          <a:xfrm>
            <a:off x="580583" y="4748859"/>
            <a:ext cx="5437187" cy="46330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Map</a:t>
            </a:r>
          </a:p>
        </p:txBody>
      </p:sp>
    </p:spTree>
    <p:extLst>
      <p:ext uri="{BB962C8B-B14F-4D97-AF65-F5344CB8AC3E}">
        <p14:creationId xmlns:p14="http://schemas.microsoft.com/office/powerpoint/2010/main" val="42864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1000"/>
                                        <p:tgtEl>
                                          <p:spTgt spid="16">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P spid="3"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Coding approach</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463303"/>
          </a:xfrm>
        </p:spPr>
        <p:txBody>
          <a:bodyPr vert="horz" wrap="square" lIns="0" tIns="0" rIns="0" bIns="0" rtlCol="0">
            <a:normAutofit/>
          </a:bodyPr>
          <a:lstStyle/>
          <a:p>
            <a:pPr marL="0" indent="0">
              <a:lnSpc>
                <a:spcPct val="100000"/>
              </a:lnSpc>
              <a:buNone/>
            </a:pPr>
            <a:r>
              <a:rPr lang="en-US" kern="1200" dirty="0">
                <a:latin typeface="+mn-lt"/>
                <a:ea typeface="+mn-ea"/>
                <a:cs typeface="+mn-cs"/>
              </a:rPr>
              <a:t>Dashboard</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Monday, September 12,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3" name="Subtitle 15">
            <a:extLst>
              <a:ext uri="{FF2B5EF4-FFF2-40B4-BE49-F238E27FC236}">
                <a16:creationId xmlns:a16="http://schemas.microsoft.com/office/drawing/2014/main" id="{AD854D1E-F9C1-EC05-7647-140EDB0B8BC9}"/>
              </a:ext>
            </a:extLst>
          </p:cNvPr>
          <p:cNvSpPr txBox="1">
            <a:spLocks/>
          </p:cNvSpPr>
          <p:nvPr/>
        </p:nvSpPr>
        <p:spPr>
          <a:xfrm>
            <a:off x="550862" y="4285556"/>
            <a:ext cx="5437187" cy="46330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Table</a:t>
            </a:r>
          </a:p>
        </p:txBody>
      </p:sp>
      <p:sp>
        <p:nvSpPr>
          <p:cNvPr id="5" name="Subtitle 15">
            <a:extLst>
              <a:ext uri="{FF2B5EF4-FFF2-40B4-BE49-F238E27FC236}">
                <a16:creationId xmlns:a16="http://schemas.microsoft.com/office/drawing/2014/main" id="{F058C5CB-1999-EC4D-825A-2BC4B7C2499D}"/>
              </a:ext>
            </a:extLst>
          </p:cNvPr>
          <p:cNvSpPr txBox="1">
            <a:spLocks/>
          </p:cNvSpPr>
          <p:nvPr/>
        </p:nvSpPr>
        <p:spPr>
          <a:xfrm>
            <a:off x="580583" y="4748859"/>
            <a:ext cx="5437187" cy="463303"/>
          </a:xfrm>
          <a:prstGeom prst="rect">
            <a:avLst/>
          </a:prstGeom>
        </p:spPr>
        <p:txBody>
          <a:bodyPr vert="horz" wrap="square" lIns="0" tIns="0" rIns="0" bIns="0"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pPr>
            <a:r>
              <a:rPr lang="en-US" dirty="0"/>
              <a:t>Map</a:t>
            </a:r>
          </a:p>
        </p:txBody>
      </p:sp>
    </p:spTree>
    <p:extLst>
      <p:ext uri="{BB962C8B-B14F-4D97-AF65-F5344CB8AC3E}">
        <p14:creationId xmlns:p14="http://schemas.microsoft.com/office/powerpoint/2010/main" val="30154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1000"/>
                                        <p:tgtEl>
                                          <p:spTgt spid="16">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Dashboard</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942020"/>
            <a:ext cx="5429114" cy="484690"/>
          </a:xfrm>
        </p:spPr>
        <p:txBody>
          <a:bodyPr/>
          <a:lstStyle/>
          <a:p>
            <a:r>
              <a:rPr lang="en-US" dirty="0"/>
              <a:t>Slider (JS library)</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Content Placeholder 9">
            <a:extLst>
              <a:ext uri="{FF2B5EF4-FFF2-40B4-BE49-F238E27FC236}">
                <a16:creationId xmlns:a16="http://schemas.microsoft.com/office/drawing/2014/main" id="{F0EC3D23-2F7C-1C2B-4A4A-3F1963C417FE}"/>
              </a:ext>
            </a:extLst>
          </p:cNvPr>
          <p:cNvSpPr txBox="1">
            <a:spLocks/>
          </p:cNvSpPr>
          <p:nvPr/>
        </p:nvSpPr>
        <p:spPr>
          <a:xfrm>
            <a:off x="550862" y="3098503"/>
            <a:ext cx="5429114" cy="391363"/>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Function to build charts</a:t>
            </a:r>
          </a:p>
        </p:txBody>
      </p:sp>
      <p:sp>
        <p:nvSpPr>
          <p:cNvPr id="9" name="Content Placeholder 9">
            <a:extLst>
              <a:ext uri="{FF2B5EF4-FFF2-40B4-BE49-F238E27FC236}">
                <a16:creationId xmlns:a16="http://schemas.microsoft.com/office/drawing/2014/main" id="{C480D1CF-4113-250E-85E2-103FA3B0C6E8}"/>
              </a:ext>
            </a:extLst>
          </p:cNvPr>
          <p:cNvSpPr txBox="1">
            <a:spLocks/>
          </p:cNvSpPr>
          <p:nvPr/>
        </p:nvSpPr>
        <p:spPr>
          <a:xfrm>
            <a:off x="550862" y="4220541"/>
            <a:ext cx="5429114" cy="990951"/>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D3</a:t>
            </a:r>
          </a:p>
        </p:txBody>
      </p:sp>
      <p:pic>
        <p:nvPicPr>
          <p:cNvPr id="12" name="Picture 11">
            <a:extLst>
              <a:ext uri="{FF2B5EF4-FFF2-40B4-BE49-F238E27FC236}">
                <a16:creationId xmlns:a16="http://schemas.microsoft.com/office/drawing/2014/main" id="{40133CC2-7657-2DDB-C4D3-676C3E680A91}"/>
              </a:ext>
            </a:extLst>
          </p:cNvPr>
          <p:cNvPicPr>
            <a:picLocks noChangeAspect="1"/>
          </p:cNvPicPr>
          <p:nvPr/>
        </p:nvPicPr>
        <p:blipFill>
          <a:blip r:embed="rId3"/>
          <a:stretch>
            <a:fillRect/>
          </a:stretch>
        </p:blipFill>
        <p:spPr>
          <a:xfrm>
            <a:off x="5348273" y="1320050"/>
            <a:ext cx="4726590" cy="4781550"/>
          </a:xfrm>
          <a:prstGeom prst="rect">
            <a:avLst/>
          </a:prstGeom>
        </p:spPr>
      </p:pic>
    </p:spTree>
    <p:extLst>
      <p:ext uri="{BB962C8B-B14F-4D97-AF65-F5344CB8AC3E}">
        <p14:creationId xmlns:p14="http://schemas.microsoft.com/office/powerpoint/2010/main" val="422268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3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Table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4" y="2110211"/>
            <a:ext cx="5429114" cy="484690"/>
          </a:xfrm>
        </p:spPr>
        <p:txBody>
          <a:bodyPr/>
          <a:lstStyle/>
          <a:p>
            <a:r>
              <a:rPr lang="en-US" dirty="0"/>
              <a:t>D3</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48F18AF8-9140-37B0-BFC6-0D4E488E36C3}"/>
              </a:ext>
            </a:extLst>
          </p:cNvPr>
          <p:cNvPicPr>
            <a:picLocks noChangeAspect="1"/>
          </p:cNvPicPr>
          <p:nvPr/>
        </p:nvPicPr>
        <p:blipFill>
          <a:blip r:embed="rId3"/>
          <a:stretch>
            <a:fillRect/>
          </a:stretch>
        </p:blipFill>
        <p:spPr>
          <a:xfrm>
            <a:off x="5403322" y="1262901"/>
            <a:ext cx="4655052" cy="4752540"/>
          </a:xfrm>
          <a:prstGeom prst="rect">
            <a:avLst/>
          </a:prstGeom>
        </p:spPr>
      </p:pic>
      <p:sp>
        <p:nvSpPr>
          <p:cNvPr id="11" name="Content Placeholder 9">
            <a:extLst>
              <a:ext uri="{FF2B5EF4-FFF2-40B4-BE49-F238E27FC236}">
                <a16:creationId xmlns:a16="http://schemas.microsoft.com/office/drawing/2014/main" id="{6C49A16E-7F71-31AF-85ED-55C0763E73D9}"/>
              </a:ext>
            </a:extLst>
          </p:cNvPr>
          <p:cNvSpPr txBox="1">
            <a:spLocks/>
          </p:cNvSpPr>
          <p:nvPr/>
        </p:nvSpPr>
        <p:spPr>
          <a:xfrm>
            <a:off x="550864" y="3489866"/>
            <a:ext cx="5429114" cy="48469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API – specify 2 different year input </a:t>
            </a:r>
          </a:p>
          <a:p>
            <a:pPr marL="0" indent="0">
              <a:buNone/>
            </a:pPr>
            <a:r>
              <a:rPr lang="en-US" dirty="0"/>
              <a:t> </a:t>
            </a:r>
          </a:p>
        </p:txBody>
      </p:sp>
      <p:pic>
        <p:nvPicPr>
          <p:cNvPr id="14" name="Picture 13">
            <a:extLst>
              <a:ext uri="{FF2B5EF4-FFF2-40B4-BE49-F238E27FC236}">
                <a16:creationId xmlns:a16="http://schemas.microsoft.com/office/drawing/2014/main" id="{C9464EB3-A61F-6184-96C1-1622D9C61893}"/>
              </a:ext>
            </a:extLst>
          </p:cNvPr>
          <p:cNvPicPr>
            <a:picLocks noChangeAspect="1"/>
          </p:cNvPicPr>
          <p:nvPr/>
        </p:nvPicPr>
        <p:blipFill>
          <a:blip r:embed="rId4"/>
          <a:stretch>
            <a:fillRect/>
          </a:stretch>
        </p:blipFill>
        <p:spPr>
          <a:xfrm>
            <a:off x="5398381" y="1302750"/>
            <a:ext cx="4725740" cy="4752540"/>
          </a:xfrm>
          <a:prstGeom prst="rect">
            <a:avLst/>
          </a:prstGeom>
        </p:spPr>
      </p:pic>
    </p:spTree>
    <p:extLst>
      <p:ext uri="{BB962C8B-B14F-4D97-AF65-F5344CB8AC3E}">
        <p14:creationId xmlns:p14="http://schemas.microsoft.com/office/powerpoint/2010/main" val="14435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Map</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2" y="1913187"/>
            <a:ext cx="5429114" cy="423825"/>
          </a:xfrm>
        </p:spPr>
        <p:txBody>
          <a:bodyPr/>
          <a:lstStyle/>
          <a:p>
            <a:r>
              <a:rPr lang="en-US" dirty="0"/>
              <a:t>Leaflet</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Monday, September 12, 2022</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a:extLst>
              <a:ext uri="{FF2B5EF4-FFF2-40B4-BE49-F238E27FC236}">
                <a16:creationId xmlns:a16="http://schemas.microsoft.com/office/drawing/2014/main" id="{B8A5EB4C-8D06-C6F2-A426-C9C7C8CBF90E}"/>
              </a:ext>
            </a:extLst>
          </p:cNvPr>
          <p:cNvPicPr>
            <a:picLocks noChangeAspect="1"/>
          </p:cNvPicPr>
          <p:nvPr/>
        </p:nvPicPr>
        <p:blipFill>
          <a:blip r:embed="rId3"/>
          <a:stretch>
            <a:fillRect/>
          </a:stretch>
        </p:blipFill>
        <p:spPr>
          <a:xfrm>
            <a:off x="5432433" y="1315293"/>
            <a:ext cx="4757676" cy="4749196"/>
          </a:xfrm>
          <a:prstGeom prst="rect">
            <a:avLst/>
          </a:prstGeom>
        </p:spPr>
      </p:pic>
      <p:sp>
        <p:nvSpPr>
          <p:cNvPr id="5" name="Content Placeholder 9">
            <a:extLst>
              <a:ext uri="{FF2B5EF4-FFF2-40B4-BE49-F238E27FC236}">
                <a16:creationId xmlns:a16="http://schemas.microsoft.com/office/drawing/2014/main" id="{B9D46B4F-2E98-6559-06CE-C4762F7DC931}"/>
              </a:ext>
            </a:extLst>
          </p:cNvPr>
          <p:cNvSpPr txBox="1">
            <a:spLocks/>
          </p:cNvSpPr>
          <p:nvPr/>
        </p:nvSpPr>
        <p:spPr>
          <a:xfrm>
            <a:off x="550862" y="2978665"/>
            <a:ext cx="5429114" cy="423824"/>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Control layers:</a:t>
            </a:r>
          </a:p>
        </p:txBody>
      </p:sp>
      <p:sp>
        <p:nvSpPr>
          <p:cNvPr id="8" name="Content Placeholder 9">
            <a:extLst>
              <a:ext uri="{FF2B5EF4-FFF2-40B4-BE49-F238E27FC236}">
                <a16:creationId xmlns:a16="http://schemas.microsoft.com/office/drawing/2014/main" id="{B8CAB2FB-F072-9F70-332B-99B356E2275B}"/>
              </a:ext>
            </a:extLst>
          </p:cNvPr>
          <p:cNvSpPr txBox="1">
            <a:spLocks/>
          </p:cNvSpPr>
          <p:nvPr/>
        </p:nvSpPr>
        <p:spPr>
          <a:xfrm>
            <a:off x="465206" y="3712539"/>
            <a:ext cx="5429114" cy="314833"/>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Tile layers</a:t>
            </a:r>
          </a:p>
        </p:txBody>
      </p:sp>
      <p:sp>
        <p:nvSpPr>
          <p:cNvPr id="11" name="Content Placeholder 9">
            <a:extLst>
              <a:ext uri="{FF2B5EF4-FFF2-40B4-BE49-F238E27FC236}">
                <a16:creationId xmlns:a16="http://schemas.microsoft.com/office/drawing/2014/main" id="{529581EB-80F5-B2FF-B989-7067EDF84CBD}"/>
              </a:ext>
            </a:extLst>
          </p:cNvPr>
          <p:cNvSpPr txBox="1">
            <a:spLocks/>
          </p:cNvSpPr>
          <p:nvPr/>
        </p:nvSpPr>
        <p:spPr>
          <a:xfrm>
            <a:off x="465206" y="4367192"/>
            <a:ext cx="5429114" cy="314833"/>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Data by year</a:t>
            </a:r>
          </a:p>
        </p:txBody>
      </p:sp>
      <p:pic>
        <p:nvPicPr>
          <p:cNvPr id="13" name="Picture 12">
            <a:extLst>
              <a:ext uri="{FF2B5EF4-FFF2-40B4-BE49-F238E27FC236}">
                <a16:creationId xmlns:a16="http://schemas.microsoft.com/office/drawing/2014/main" id="{90A349BF-3A15-5BE0-4772-BA8BF02FFD09}"/>
              </a:ext>
            </a:extLst>
          </p:cNvPr>
          <p:cNvPicPr>
            <a:picLocks noChangeAspect="1"/>
          </p:cNvPicPr>
          <p:nvPr/>
        </p:nvPicPr>
        <p:blipFill>
          <a:blip r:embed="rId4"/>
          <a:stretch>
            <a:fillRect/>
          </a:stretch>
        </p:blipFill>
        <p:spPr>
          <a:xfrm>
            <a:off x="5415612" y="1328444"/>
            <a:ext cx="4745001" cy="4761917"/>
          </a:xfrm>
          <a:prstGeom prst="rect">
            <a:avLst/>
          </a:prstGeom>
        </p:spPr>
      </p:pic>
    </p:spTree>
    <p:extLst>
      <p:ext uri="{BB962C8B-B14F-4D97-AF65-F5344CB8AC3E}">
        <p14:creationId xmlns:p14="http://schemas.microsoft.com/office/powerpoint/2010/main" val="123244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3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5"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Data Munging</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Monday, September 12, 2022</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221929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{6F3BE8C0-E344-4377-B375-35941CED640C}tf33713516_win32</Template>
  <TotalTime>954</TotalTime>
  <Words>731</Words>
  <Application>Microsoft Office PowerPoint</Application>
  <PresentationFormat>Widescreen</PresentationFormat>
  <Paragraphs>152</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Walbaum Display</vt:lpstr>
      <vt:lpstr>Wingdings</vt:lpstr>
      <vt:lpstr>3DFloatVTI</vt:lpstr>
      <vt:lpstr>Eat &amp; Drink  </vt:lpstr>
      <vt:lpstr>Agenda</vt:lpstr>
      <vt:lpstr>Our story</vt:lpstr>
      <vt:lpstr>Plan &amp; Design</vt:lpstr>
      <vt:lpstr>Coding approach</vt:lpstr>
      <vt:lpstr>Dashboard</vt:lpstr>
      <vt:lpstr>Table</vt:lpstr>
      <vt:lpstr>Map</vt:lpstr>
      <vt:lpstr>Data Munging</vt:lpstr>
      <vt:lpstr>Data Munging</vt:lpstr>
      <vt:lpstr>Process</vt:lpstr>
      <vt:lpstr>Process</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 &amp; Drink  Melbourne (2002 – 2020)</dc:title>
  <dc:creator>Steven Bouios</dc:creator>
  <cp:lastModifiedBy>Steven Bouios</cp:lastModifiedBy>
  <cp:revision>14</cp:revision>
  <dcterms:created xsi:type="dcterms:W3CDTF">2022-09-11T05:21:18Z</dcterms:created>
  <dcterms:modified xsi:type="dcterms:W3CDTF">2022-09-12T08:49:31Z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